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505" r:id="rId5"/>
    <p:sldId id="529" r:id="rId6"/>
    <p:sldId id="540" r:id="rId7"/>
    <p:sldId id="541" r:id="rId8"/>
    <p:sldId id="547" r:id="rId9"/>
    <p:sldId id="548" r:id="rId10"/>
    <p:sldId id="553" r:id="rId11"/>
    <p:sldId id="534" r:id="rId12"/>
    <p:sldId id="549" r:id="rId13"/>
    <p:sldId id="550" r:id="rId14"/>
    <p:sldId id="551" r:id="rId15"/>
    <p:sldId id="552" r:id="rId16"/>
    <p:sldId id="542" r:id="rId17"/>
    <p:sldId id="543" r:id="rId18"/>
    <p:sldId id="544" r:id="rId19"/>
    <p:sldId id="545" r:id="rId20"/>
    <p:sldId id="546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.jpeg"/><Relationship Id="rId5" Type="http://schemas.openxmlformats.org/officeDocument/2006/relationships/image" Target="../media/image14.png"/><Relationship Id="rId15" Type="http://schemas.openxmlformats.org/officeDocument/2006/relationships/image" Target="../media/image20.jpeg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5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20211126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트레이닝 슬라이드 </a:t>
            </a:r>
            <a:r>
              <a:rPr lang="en-US" altLang="ko-KR" sz="1400" b="1" dirty="0" smtClean="0"/>
              <a:t>(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스캐너 넘버 확인 필요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21361" y="1276900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3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8563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736925" y="2718530"/>
            <a:ext cx="495656" cy="1340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67845" y="297104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887817" y="3138766"/>
            <a:ext cx="344764" cy="347681"/>
            <a:chOff x="572642" y="3447654"/>
            <a:chExt cx="1905000" cy="1904997"/>
          </a:xfrm>
          <a:effectLst/>
        </p:grpSpPr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3" y="305727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99214" y="3395253"/>
            <a:ext cx="1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Patch-maker</a:t>
            </a:r>
            <a:endParaRPr lang="ko-KR" altLang="en-US" sz="140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155575" y="4572203"/>
          <a:ext cx="282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693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26709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40201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805" y="4183719"/>
            <a:ext cx="145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DoAI</a:t>
            </a:r>
            <a:endParaRPr lang="ko-KR" altLang="en-US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3034238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2976178" y="4183719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프로메디우스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512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패치를 슬라이드 별 폴더로 구분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72120" y="6111773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*normalization</a:t>
            </a:r>
            <a:r>
              <a:rPr lang="ko-KR" altLang="en-US" sz="1100" dirty="0" smtClean="0">
                <a:solidFill>
                  <a:srgbClr val="FF0000"/>
                </a:solidFill>
              </a:rPr>
              <a:t>도 진행한 것으로 보임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58472"/>
              </p:ext>
            </p:extLst>
          </p:nvPr>
        </p:nvGraphicFramePr>
        <p:xfrm>
          <a:off x="5998205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</a:rPr>
                        <a:t>미수령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10010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987673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기존 제한 수량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클래스별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13200</a:t>
            </a:r>
            <a:r>
              <a:rPr lang="ko-KR" altLang="en-US" sz="1100" dirty="0" smtClean="0">
                <a:solidFill>
                  <a:srgbClr val="FF0000"/>
                </a:solidFill>
              </a:rPr>
              <a:t>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87673" y="4170201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03. CIS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" y="127711"/>
            <a:ext cx="3469803" cy="6405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연결선 9"/>
          <p:cNvCxnSpPr>
            <a:stCxn id="4" idx="3"/>
          </p:cNvCxnSpPr>
          <p:nvPr/>
        </p:nvCxnSpPr>
        <p:spPr>
          <a:xfrm>
            <a:off x="3522867" y="3330257"/>
            <a:ext cx="1487849" cy="11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22" y="153480"/>
            <a:ext cx="5148231" cy="3328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849358" y="1931951"/>
            <a:ext cx="943499" cy="14168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14232" y="3323333"/>
            <a:ext cx="588048" cy="178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03044" y="3545508"/>
            <a:ext cx="257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*1</a:t>
            </a:r>
            <a:r>
              <a:rPr lang="ko-KR" altLang="en-US" sz="1400" dirty="0" smtClean="0">
                <a:solidFill>
                  <a:srgbClr val="FF0000"/>
                </a:solidFill>
              </a:rPr>
              <a:t>장으로 </a:t>
            </a:r>
            <a:r>
              <a:rPr lang="en-US" altLang="ko-KR" sz="1400" dirty="0" smtClean="0">
                <a:solidFill>
                  <a:srgbClr val="FF0000"/>
                </a:solidFill>
              </a:rPr>
              <a:t>3961</a:t>
            </a:r>
            <a:r>
              <a:rPr lang="ko-KR" altLang="en-US" sz="1400" dirty="0" smtClean="0">
                <a:solidFill>
                  <a:srgbClr val="FF0000"/>
                </a:solidFill>
              </a:rPr>
              <a:t>장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7CADB-225E-45C3-9F33-56330A4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90059"/>
            <a:ext cx="2070906" cy="3383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41A22-F873-4CCB-AB7D-31DDDDC8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35" y="1761116"/>
            <a:ext cx="6449722" cy="495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980" y="917633"/>
            <a:ext cx="4896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Rule</a:t>
            </a:r>
            <a:r>
              <a:rPr lang="ko-KR" altLang="en-US" sz="1400" dirty="0" smtClean="0"/>
              <a:t>의 종류에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실험을 진행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비교 분석을 통해 </a:t>
            </a:r>
            <a:r>
              <a:rPr lang="ko-KR" altLang="en-US" sz="1400" dirty="0" err="1" smtClean="0"/>
              <a:t>디테일한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생성이 목적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16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6373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VIT </a:t>
            </a:r>
            <a:r>
              <a:rPr lang="ko-KR" altLang="en-US" sz="2800" b="1" dirty="0" smtClean="0">
                <a:latin typeface="+mj-ea"/>
                <a:ea typeface="+mj-ea"/>
              </a:rPr>
              <a:t>모델 관련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패치 업데이트 관련 파일럿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60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6491" y="547972"/>
            <a:ext cx="855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VIT </a:t>
            </a:r>
            <a:r>
              <a:rPr lang="ko-KR" altLang="en-US" sz="1600" u="sng" dirty="0" smtClean="0"/>
              <a:t>모델 연구</a:t>
            </a:r>
            <a:r>
              <a:rPr lang="en-US" altLang="ko-KR" sz="1600" u="sng" dirty="0" smtClean="0"/>
              <a:t>, </a:t>
            </a:r>
            <a:r>
              <a:rPr lang="ko-KR" altLang="en-US" sz="1600" u="sng" dirty="0" smtClean="0"/>
              <a:t>파일럿 테스트</a:t>
            </a:r>
            <a:endParaRPr lang="en-US" altLang="ko-KR" sz="16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비교 연구 예정</a:t>
            </a:r>
            <a:endParaRPr lang="en-US" altLang="ko-KR" sz="1600" u="sng" dirty="0" smtClean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2C33647-9E24-4CE0-823A-9464421F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8" y="1096512"/>
            <a:ext cx="5126495" cy="28299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91" y="3834610"/>
            <a:ext cx="72254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images(75% training, 25% validation):1000 Dysplasia, 1000 Malignant, 1000 Normal</a:t>
            </a:r>
          </a:p>
          <a:p>
            <a:pPr lvl="1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size:16, pre-trained on imagenet21k and fine-tuned on imagenet2012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size:32, pre-trained on imagenet21k and fine-tuned on imagenet2012</a:t>
            </a:r>
          </a:p>
          <a:p>
            <a:pPr marL="544068" lvl="1" indent="-342900">
              <a:buAutoNum type="arabicPeriod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-Base/patch’s patch size:16, pre-trained on ImageNet-21k and then fine-tuned on ImageNet at 224x224 resolution (instead of default 384x384)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5249" y="6141371"/>
            <a:ext cx="7567301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Patch’s patch 16 // Correct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2753 out of 3000 images (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91.77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Patch’s patch 32 // Correct</a:t>
            </a:r>
            <a:r>
              <a:rPr lang="en-US" altLang="ko-KR" sz="1400" dirty="0"/>
              <a:t>: 2716 out of 3000 images (</a:t>
            </a:r>
            <a:r>
              <a:rPr lang="en-US" altLang="ko-KR" sz="1400" dirty="0">
                <a:solidFill>
                  <a:srgbClr val="FF0000"/>
                </a:solidFill>
              </a:rPr>
              <a:t>Accuracy: 90.53</a:t>
            </a:r>
            <a:r>
              <a:rPr lang="en-US" altLang="ko-KR" sz="1400" dirty="0" smtClean="0">
                <a:solidFill>
                  <a:srgbClr val="FF0000"/>
                </a:solidFill>
              </a:rPr>
              <a:t>%)</a:t>
            </a:r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016B99D8-7753-4DC0-905B-906AF2F7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66" y="1347629"/>
            <a:ext cx="3035995" cy="2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densenet</a:t>
            </a:r>
            <a:r>
              <a:rPr lang="ko-KR" altLang="en-US" b="1" dirty="0" smtClean="0"/>
              <a:t>과 성능 비교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20" y="2526224"/>
            <a:ext cx="8145141" cy="39099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267" y="710342"/>
            <a:ext cx="8554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Dataset: 3000 images: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(85% train, 15% valid) 1000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(85</a:t>
            </a:r>
            <a:r>
              <a:rPr lang="en-US" altLang="ko-KR" sz="1600" u="sng" dirty="0"/>
              <a:t>% train, 15% </a:t>
            </a:r>
            <a:r>
              <a:rPr lang="en-US" altLang="ko-KR" sz="1600" u="sng" dirty="0" smtClean="0"/>
              <a:t>valid) 1000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(</a:t>
            </a:r>
            <a:r>
              <a:rPr lang="en-US" altLang="ko-KR" sz="1600" u="sng" dirty="0"/>
              <a:t>85% train, 15% valid</a:t>
            </a:r>
            <a:r>
              <a:rPr lang="en-US" altLang="ko-KR" sz="1600" u="sng" dirty="0" smtClean="0"/>
              <a:t>)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Image augmentations: Resize, horizontal/</a:t>
            </a:r>
            <a:r>
              <a:rPr lang="en-US" altLang="ko-KR" sz="1600" u="sng" dirty="0" err="1" smtClean="0"/>
              <a:t>vetical</a:t>
            </a:r>
            <a:r>
              <a:rPr lang="en-US" altLang="ko-KR" sz="1600" u="sng" dirty="0" smtClean="0"/>
              <a:t> flip/ </a:t>
            </a:r>
            <a:r>
              <a:rPr lang="en-US" altLang="ko-KR" sz="1600" u="sng" dirty="0" err="1" smtClean="0"/>
              <a:t>randomcrop</a:t>
            </a:r>
            <a:r>
              <a:rPr lang="en-US" altLang="ko-KR" sz="1600" u="sng" dirty="0" smtClean="0"/>
              <a:t>, normalize (</a:t>
            </a:r>
            <a:r>
              <a:rPr lang="en-US" altLang="ko-KR" sz="1600" u="sng" dirty="0" err="1" smtClean="0"/>
              <a:t>imagenet</a:t>
            </a:r>
            <a:r>
              <a:rPr lang="en-US" altLang="ko-KR" sz="1600" u="sng" dirty="0" smtClean="0"/>
              <a:t>, mean, </a:t>
            </a:r>
            <a:r>
              <a:rPr lang="en-US" altLang="ko-KR" sz="1600" u="sng" dirty="0" err="1" smtClean="0"/>
              <a:t>std</a:t>
            </a:r>
            <a:r>
              <a:rPr lang="en-US" altLang="ko-KR" sz="1600" u="sng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u="sng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4666004" y="2526224"/>
            <a:ext cx="0" cy="3981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9117" y="2494223"/>
            <a:ext cx="8648344" cy="303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2210" y="6323451"/>
            <a:ext cx="223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Densenet</a:t>
            </a:r>
            <a:r>
              <a:rPr lang="en-US" altLang="ko-KR" dirty="0" smtClean="0"/>
              <a:t> 201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63245" y="6287469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3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Deit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" y="550810"/>
            <a:ext cx="855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Training data-efficient image transformers &amp; distillation through </a:t>
            </a:r>
            <a:r>
              <a:rPr lang="en-US" altLang="ko-KR" sz="1600" dirty="0" smtClean="0"/>
              <a:t>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</a:t>
            </a:r>
            <a:r>
              <a:rPr lang="en-US" altLang="ko-KR" sz="1400" dirty="0" smtClean="0"/>
              <a:t>VIT</a:t>
            </a:r>
            <a:r>
              <a:rPr lang="ko-KR" altLang="en-US" sz="1400" dirty="0" smtClean="0"/>
              <a:t>의 경우 데이터 부족 상황에서 일반화 성능이 떨어진다는 문제가 있음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Distillation </a:t>
            </a:r>
            <a:r>
              <a:rPr lang="ko-KR" altLang="en-US" sz="1400" dirty="0" smtClean="0"/>
              <a:t>방식을 통해서 해당 문제를 해결하고자 하는 연구 </a:t>
            </a:r>
            <a:endParaRPr lang="en-US" altLang="ko-KR" sz="1400" dirty="0" smtClean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6E67E42-E692-4DBA-B3D9-70CDFA3B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3" y="2266162"/>
            <a:ext cx="2502672" cy="3573435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2994177" y="1965533"/>
            <a:ext cx="282012" cy="4358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43" y="2360166"/>
            <a:ext cx="4849338" cy="33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10178"/>
              </p:ext>
            </p:extLst>
          </p:nvPr>
        </p:nvGraphicFramePr>
        <p:xfrm>
          <a:off x="260466" y="515389"/>
          <a:ext cx="8725593" cy="2290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1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024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대스타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학습용 데이터 수령 완료</a:t>
                      </a:r>
                      <a:endParaRPr lang="en-US" altLang="ko-KR" sz="11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대스타</a:t>
                      </a:r>
                      <a:r>
                        <a:rPr lang="ko-KR" altLang="en-US" sz="1100" dirty="0" smtClean="0"/>
                        <a:t> 업체별 데이터 수령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err="1" smtClean="0"/>
                        <a:t>DoAI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err="1" smtClean="0"/>
                        <a:t>프로메디우스</a:t>
                      </a:r>
                      <a:endParaRPr lang="en-US" altLang="ko-KR" sz="11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dirty="0" smtClean="0"/>
                        <a:t>CIS –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다운로드 이슈로 </a:t>
                      </a:r>
                      <a:r>
                        <a:rPr lang="en-US" altLang="ko-KR" sz="1100" baseline="0" dirty="0" smtClean="0"/>
                        <a:t>11/26 </a:t>
                      </a:r>
                      <a:r>
                        <a:rPr lang="ko-KR" altLang="en-US" sz="1100" baseline="0" dirty="0" smtClean="0"/>
                        <a:t>수령 예정</a:t>
                      </a:r>
                      <a:endParaRPr lang="en-US" altLang="ko-KR" sz="11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aseline="0" dirty="0" smtClean="0"/>
                        <a:t>평가 데이터 수령 완료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90033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08705"/>
              </p:ext>
            </p:extLst>
          </p:nvPr>
        </p:nvGraphicFramePr>
        <p:xfrm>
          <a:off x="264558" y="1929319"/>
          <a:ext cx="8725593" cy="43098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1603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49858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대스타</a:t>
                      </a:r>
                      <a:r>
                        <a:rPr lang="ko-KR" altLang="en-US" sz="1050" baseline="0" dirty="0" smtClean="0"/>
                        <a:t> 평가용 </a:t>
                      </a:r>
                      <a:r>
                        <a:rPr lang="ko-KR" altLang="en-US" sz="1050" baseline="0" dirty="0" err="1" smtClean="0"/>
                        <a:t>셋업</a:t>
                      </a:r>
                      <a:r>
                        <a:rPr lang="en-US" altLang="ko-KR" sz="1050" baseline="0" dirty="0" smtClean="0"/>
                        <a:t>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3</a:t>
                      </a:r>
                      <a:r>
                        <a:rPr lang="ko-KR" altLang="en-US" sz="1050" baseline="0" dirty="0" smtClean="0"/>
                        <a:t>대의 </a:t>
                      </a:r>
                      <a:r>
                        <a:rPr lang="ko-KR" altLang="en-US" sz="1050" baseline="0" dirty="0" err="1" smtClean="0"/>
                        <a:t>머신에</a:t>
                      </a:r>
                      <a:r>
                        <a:rPr lang="ko-KR" altLang="en-US" sz="1050" baseline="0" dirty="0" smtClean="0"/>
                        <a:t> 설치 및 학습 데이터 </a:t>
                      </a:r>
                      <a:r>
                        <a:rPr lang="ko-KR" altLang="en-US" sz="1050" baseline="0" dirty="0" err="1" smtClean="0"/>
                        <a:t>셋업</a:t>
                      </a: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err="1" smtClean="0"/>
                        <a:t>DoAI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err="1" smtClean="0"/>
                        <a:t>프로메디우스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en-US" altLang="ko-KR" sz="1050" baseline="0" dirty="0" smtClean="0"/>
                        <a:t>– (</a:t>
                      </a:r>
                      <a:r>
                        <a:rPr lang="ko-KR" altLang="en-US" sz="1050" baseline="0" dirty="0" smtClean="0"/>
                        <a:t>위장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대장 학습 완료</a:t>
                      </a:r>
                      <a:r>
                        <a:rPr lang="en-US" altLang="ko-KR" sz="105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84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평가 방법 논의 및 정의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평가용 모델 </a:t>
                      </a:r>
                      <a:r>
                        <a:rPr lang="en-US" altLang="ko-KR" sz="1200" baseline="0" dirty="0" smtClean="0"/>
                        <a:t>3</a:t>
                      </a:r>
                      <a:r>
                        <a:rPr lang="ko-KR" altLang="en-US" sz="1200" baseline="0" dirty="0" smtClean="0"/>
                        <a:t>개의 </a:t>
                      </a:r>
                      <a:r>
                        <a:rPr lang="ko-KR" altLang="en-US" sz="1200" baseline="0" dirty="0" err="1" smtClean="0"/>
                        <a:t>머신에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데이터 </a:t>
                      </a:r>
                      <a:r>
                        <a:rPr lang="ko-KR" altLang="en-US" sz="1200" baseline="0" dirty="0" err="1" smtClean="0"/>
                        <a:t>셋업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평가 데이터 필요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슬라이드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추가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리눅스 서버 설치 계획 </a:t>
                      </a:r>
                      <a:r>
                        <a:rPr lang="en-US" altLang="ko-KR" sz="1200" baseline="0" dirty="0" smtClean="0"/>
                        <a:t>(11/15~19)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스토리지 추가 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전체 모델의 현황 정리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프로메디우스</a:t>
                      </a:r>
                      <a:r>
                        <a:rPr lang="en-US" altLang="ko-KR" sz="1200" baseline="0" dirty="0" smtClean="0"/>
                        <a:t>, normalization </a:t>
                      </a:r>
                      <a:r>
                        <a:rPr lang="ko-KR" altLang="en-US" sz="1200" baseline="0" dirty="0" smtClean="0"/>
                        <a:t>과정 포함으로 보임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평가는 동일하게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수령한 패치를 기준으로만 진행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*CIS </a:t>
                      </a:r>
                      <a:r>
                        <a:rPr lang="ko-KR" altLang="en-US" sz="1200" baseline="0" dirty="0" smtClean="0"/>
                        <a:t>업체의 경우 패치 수 초과로 보임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추가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서버 설치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접속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en-US" altLang="ko-KR" sz="1200" baseline="0" dirty="0" err="1" smtClean="0"/>
                        <a:t>gui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환경등</a:t>
                      </a:r>
                      <a:r>
                        <a:rPr lang="ko-KR" altLang="en-US" sz="1200" baseline="0" dirty="0" smtClean="0"/>
                        <a:t> 테스트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패치 업데이트 파일럿 테스트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Deit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" y="550810"/>
            <a:ext cx="855404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DeiT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진행중인 실험</a:t>
            </a:r>
            <a:endParaRPr lang="en-US" altLang="ko-KR" sz="1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4320" y="1108790"/>
            <a:ext cx="75128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Model: </a:t>
            </a:r>
            <a:r>
              <a:rPr lang="en-US" altLang="ko-KR" sz="1600" dirty="0" err="1"/>
              <a:t>DeiT</a:t>
            </a:r>
            <a:r>
              <a:rPr lang="en-US" altLang="ko-KR" sz="1600" dirty="0"/>
              <a:t>-base (patch size: 16, resolution: 224)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Image transforms: None (same as densenet201)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Dataset: D, M, and N stomach slide from </a:t>
            </a:r>
            <a:r>
              <a:rPr lang="en-US" altLang="ko-KR" sz="1600" dirty="0" err="1"/>
              <a:t>Seegene</a:t>
            </a:r>
            <a:r>
              <a:rPr lang="en-US" altLang="ko-KR" sz="16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Number of train, </a:t>
            </a:r>
            <a:r>
              <a:rPr lang="en-US" altLang="ko-KR" sz="1600" dirty="0" err="1"/>
              <a:t>val</a:t>
            </a:r>
            <a:r>
              <a:rPr lang="en-US" altLang="ko-KR" sz="1600" dirty="0"/>
              <a:t>, test data: 700, 300, 1000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Performance: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Accuracy: 0.866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Confusion matrix: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Issue found: overfitting during training session.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" t="1740" r="1892" b="4678"/>
          <a:stretch/>
        </p:blipFill>
        <p:spPr>
          <a:xfrm>
            <a:off x="3140624" y="2540973"/>
            <a:ext cx="2401599" cy="739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5" y="3957194"/>
            <a:ext cx="3405938" cy="227664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751462" y="5785502"/>
            <a:ext cx="589660" cy="324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52218" y="5710622"/>
            <a:ext cx="320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</a:t>
            </a:r>
            <a:r>
              <a:rPr lang="en-US" altLang="ko-KR" sz="1400" dirty="0" err="1" smtClean="0"/>
              <a:t>murtaza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학생의 </a:t>
            </a:r>
            <a:r>
              <a:rPr lang="en-US" altLang="ko-KR" sz="1400" dirty="0" smtClean="0"/>
              <a:t>classifier </a:t>
            </a:r>
            <a:r>
              <a:rPr lang="ko-KR" altLang="en-US" sz="1400" dirty="0" smtClean="0"/>
              <a:t>모델을 </a:t>
            </a:r>
            <a:r>
              <a:rPr lang="en-US" altLang="ko-KR" sz="1400" dirty="0" smtClean="0"/>
              <a:t>teacher</a:t>
            </a:r>
            <a:r>
              <a:rPr lang="ko-KR" altLang="en-US" sz="1400" dirty="0" smtClean="0"/>
              <a:t>로 사용하여 </a:t>
            </a:r>
            <a:r>
              <a:rPr lang="ko-KR" altLang="en-US" sz="1400" dirty="0" err="1" smtClean="0"/>
              <a:t>재실험</a:t>
            </a:r>
            <a:r>
              <a:rPr lang="ko-KR" altLang="en-US" sz="1400" dirty="0" smtClean="0"/>
              <a:t> 진행중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55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15926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 smtClean="0"/>
                        <a:t>N </a:t>
                      </a:r>
                      <a:r>
                        <a:rPr lang="ko-KR" altLang="en-US" sz="900" dirty="0" smtClean="0"/>
                        <a:t>데이터 추가 요청이 필요</a:t>
                      </a: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colon N</a:t>
                      </a:r>
                      <a:r>
                        <a:rPr lang="ko-KR" altLang="en-US" sz="1050" dirty="0" smtClean="0"/>
                        <a:t>그룹 </a:t>
                      </a:r>
                      <a:r>
                        <a:rPr lang="ko-KR" altLang="en-US" sz="1050" dirty="0" err="1" smtClean="0"/>
                        <a:t>추가데이터</a:t>
                      </a:r>
                      <a:r>
                        <a:rPr lang="ko-KR" altLang="en-US" sz="1050" dirty="0" smtClean="0"/>
                        <a:t> 수령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dirty="0" smtClean="0"/>
                        <a:t>Z:\01. </a:t>
                      </a:r>
                      <a:r>
                        <a:rPr lang="ko-KR" altLang="en-US" sz="1050" dirty="0" smtClean="0"/>
                        <a:t>현미경 이미지 통합</a:t>
                      </a:r>
                      <a:r>
                        <a:rPr lang="en-US" altLang="ko-KR" sz="1050" dirty="0" smtClean="0"/>
                        <a:t>\20211116 Colon N </a:t>
                      </a:r>
                      <a:r>
                        <a:rPr lang="ko-KR" altLang="en-US" sz="1050" dirty="0" smtClean="0"/>
                        <a:t>데이터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추가제공</a:t>
                      </a:r>
                      <a:r>
                        <a:rPr lang="en-US" altLang="ko-KR" sz="105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329560"/>
              </p:ext>
            </p:extLst>
          </p:nvPr>
        </p:nvGraphicFramePr>
        <p:xfrm>
          <a:off x="271550" y="2277266"/>
          <a:ext cx="8725593" cy="3733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41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Segmentation</a:t>
                      </a:r>
                      <a:r>
                        <a:rPr lang="ko-KR" altLang="en-US" sz="1200" dirty="0" smtClean="0"/>
                        <a:t>파트를 위해서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수령된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이미지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협업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572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803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Weakly</a:t>
                      </a:r>
                      <a:r>
                        <a:rPr lang="en-US" altLang="ko-KR" baseline="0" dirty="0" smtClean="0"/>
                        <a:t> supervised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superpixel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en-US" altLang="ko-KR" sz="1200" baseline="0" dirty="0" err="1" smtClean="0"/>
                        <a:t>gnn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이용하는 방법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추가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- 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악화되는 현상 확인</a:t>
                      </a:r>
                    </a:p>
                    <a:p>
                      <a:pPr marL="457200" lvl="1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lrp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구하는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대한 몇가지 수정한 버전을 테스트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악화현상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완화되지 않음</a:t>
                      </a:r>
                    </a:p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방식 활용 계획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학습을 위한 실험 </a:t>
                      </a:r>
                      <a:r>
                        <a:rPr lang="ko-KR" altLang="en-US" sz="1200" baseline="0" dirty="0" err="1" smtClean="0"/>
                        <a:t>셋업</a:t>
                      </a:r>
                      <a:r>
                        <a:rPr lang="ko-KR" altLang="en-US" sz="1200" baseline="0" dirty="0" smtClean="0"/>
                        <a:t> 및 준비중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데이터에서 노이즈 제거 진행 및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진행중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파일 </a:t>
                      </a:r>
                      <a:r>
                        <a:rPr lang="ko-KR" altLang="en-US" sz="1200" dirty="0" err="1" smtClean="0"/>
                        <a:t>네이밍</a:t>
                      </a:r>
                      <a:r>
                        <a:rPr lang="ko-KR" altLang="en-US" sz="1200" dirty="0" smtClean="0"/>
                        <a:t> 충돌 이슈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11/26</a:t>
                      </a:r>
                      <a:r>
                        <a:rPr lang="ko-KR" altLang="en-US" sz="1200" dirty="0" smtClean="0"/>
                        <a:t>부터 학습 </a:t>
                      </a:r>
                      <a:r>
                        <a:rPr lang="ko-KR" altLang="en-US" sz="1200" dirty="0" err="1" smtClean="0"/>
                        <a:t>가능할것으로</a:t>
                      </a:r>
                      <a:r>
                        <a:rPr lang="ko-KR" altLang="en-US" sz="1200" dirty="0" smtClean="0"/>
                        <a:t> 보임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모델의 데이터 전처리 파트 코딩 </a:t>
                      </a:r>
                      <a:r>
                        <a:rPr lang="en-US" altLang="ko-KR" sz="1200" dirty="0" smtClean="0"/>
                        <a:t>(N </a:t>
                      </a:r>
                      <a:r>
                        <a:rPr lang="ko-KR" altLang="en-US" sz="1200" dirty="0" smtClean="0"/>
                        <a:t>동시 학습 목적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VIT colon </a:t>
                      </a:r>
                      <a:r>
                        <a:rPr lang="ko-KR" altLang="en-US" sz="1200" dirty="0" smtClean="0"/>
                        <a:t>파일럿 테스트 결과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j-ea"/>
                <a:ea typeface="+mj-ea"/>
              </a:rPr>
              <a:t>대스타</a:t>
            </a:r>
            <a:r>
              <a:rPr lang="ko-KR" altLang="en-US" sz="2000" b="1" dirty="0" smtClean="0">
                <a:latin typeface="+mj-ea"/>
                <a:ea typeface="+mj-ea"/>
              </a:rPr>
              <a:t> 평가 방법 정리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오른쪽 화살표 1034"/>
          <p:cNvSpPr/>
          <p:nvPr/>
        </p:nvSpPr>
        <p:spPr>
          <a:xfrm>
            <a:off x="924548" y="5136868"/>
            <a:ext cx="3485936" cy="326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/>
              <a:t>대스타</a:t>
            </a:r>
            <a:r>
              <a:rPr lang="ko-KR" altLang="en-US" sz="1400" b="1" dirty="0" smtClean="0"/>
              <a:t> 데이터 학습 및 평가 방법</a:t>
            </a:r>
            <a:endParaRPr lang="ko-KR" altLang="en-US" sz="14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637340" y="6181027"/>
            <a:ext cx="404747" cy="573934"/>
            <a:chOff x="5450408" y="3255368"/>
            <a:chExt cx="489744" cy="694460"/>
          </a:xfrm>
        </p:grpSpPr>
        <p:sp>
          <p:nvSpPr>
            <p:cNvPr id="17" name="원통 1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통 2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59015" y="1324308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01296" y="4837057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06043" y="5124024"/>
            <a:ext cx="190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테스트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slide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데이터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9220" y="1268128"/>
            <a:ext cx="260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대스타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패치 데이터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개의 업체</a:t>
            </a:r>
            <a:endParaRPr lang="en-US" altLang="ko-KR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Augmentation </a:t>
            </a:r>
            <a:r>
              <a:rPr lang="ko-KR" altLang="en-US" sz="1200" b="1" dirty="0" smtClean="0"/>
              <a:t>진행된 패치 셋</a:t>
            </a:r>
            <a:endParaRPr lang="ko-KR" altLang="en-US" sz="1200" b="1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86785" y="1298568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62888" y="1318167"/>
            <a:ext cx="404747" cy="573934"/>
            <a:chOff x="5450408" y="3255368"/>
            <a:chExt cx="489744" cy="694460"/>
          </a:xfrm>
          <a:solidFill>
            <a:srgbClr val="00B0F0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84515" y="6467994"/>
            <a:ext cx="260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훈련용 </a:t>
            </a:r>
            <a:r>
              <a:rPr lang="en-US" altLang="ko-KR" sz="1200" b="1" dirty="0" smtClean="0"/>
              <a:t>slide </a:t>
            </a:r>
            <a:r>
              <a:rPr lang="ko-KR" altLang="en-US" sz="1200" b="1" dirty="0" smtClean="0"/>
              <a:t>데이터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413146" y="6467993"/>
            <a:ext cx="190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수령 필요한 데이터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5575" y="360501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1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05750" y="389680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25722" y="4064523"/>
            <a:ext cx="344764" cy="347681"/>
            <a:chOff x="572642" y="3447654"/>
            <a:chExt cx="1905000" cy="1904997"/>
          </a:xfrm>
          <a:effectLst/>
        </p:grpSpPr>
        <p:pic>
          <p:nvPicPr>
            <p:cNvPr id="4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2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8" y="398302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pic>
        <p:nvPicPr>
          <p:cNvPr id="1026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487522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1511419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conExperience » I-Collection » Server 2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713" r="20328" b="3630"/>
          <a:stretch/>
        </p:blipFill>
        <p:spPr bwMode="auto">
          <a:xfrm>
            <a:off x="2491303" y="2340113"/>
            <a:ext cx="555478" cy="9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6354" y="3262093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1511419" y="3269995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04436" y="3278809"/>
            <a:ext cx="643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머신 </a:t>
            </a:r>
            <a:r>
              <a:rPr lang="en-US" altLang="ko-KR" sz="1100" dirty="0"/>
              <a:t>3</a:t>
            </a:r>
            <a:endParaRPr lang="ko-KR" altLang="en-US" sz="1100" dirty="0"/>
          </a:p>
        </p:txBody>
      </p:sp>
      <p:cxnSp>
        <p:nvCxnSpPr>
          <p:cNvPr id="58" name="직선 화살표 연결선 57"/>
          <p:cNvCxnSpPr>
            <a:stCxn id="38" idx="3"/>
            <a:endCxn id="1026" idx="0"/>
          </p:cNvCxnSpPr>
          <p:nvPr/>
        </p:nvCxnSpPr>
        <p:spPr>
          <a:xfrm flipH="1">
            <a:off x="765261" y="1892101"/>
            <a:ext cx="1" cy="4480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34" idx="3"/>
            <a:endCxn id="54" idx="0"/>
          </p:cNvCxnSpPr>
          <p:nvPr/>
        </p:nvCxnSpPr>
        <p:spPr>
          <a:xfrm flipH="1">
            <a:off x="1789158" y="1872502"/>
            <a:ext cx="1" cy="4676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4" idx="3"/>
            <a:endCxn id="55" idx="0"/>
          </p:cNvCxnSpPr>
          <p:nvPr/>
        </p:nvCxnSpPr>
        <p:spPr>
          <a:xfrm>
            <a:off x="2761389" y="1898242"/>
            <a:ext cx="7653" cy="44187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11444" y="2593862"/>
            <a:ext cx="165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서로 다른 </a:t>
            </a:r>
            <a:r>
              <a:rPr lang="ko-KR" altLang="en-US" sz="1200" b="1" dirty="0" err="1" smtClean="0"/>
              <a:t>머신에서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 업체 데이터 학습</a:t>
            </a:r>
            <a:endParaRPr lang="ko-KR" altLang="en-US" sz="12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50271" y="1207632"/>
            <a:ext cx="5335346" cy="784139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50271" y="2296199"/>
            <a:ext cx="5335346" cy="122750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73201" y="362591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2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523376" y="395083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743348" y="4118556"/>
            <a:ext cx="344764" cy="347681"/>
            <a:chOff x="572642" y="3447654"/>
            <a:chExt cx="1905000" cy="1904997"/>
          </a:xfrm>
          <a:effectLst/>
        </p:grpSpPr>
        <p:pic>
          <p:nvPicPr>
            <p:cNvPr id="75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6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44" y="403706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0" name="TextBox 79"/>
          <p:cNvSpPr txBox="1"/>
          <p:nvPr/>
        </p:nvSpPr>
        <p:spPr>
          <a:xfrm>
            <a:off x="2342626" y="365756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3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562440" y="3933228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2782412" y="4100949"/>
            <a:ext cx="344764" cy="347681"/>
            <a:chOff x="572642" y="3447654"/>
            <a:chExt cx="1905000" cy="1904997"/>
          </a:xfrm>
          <a:effectLst/>
        </p:grpSpPr>
        <p:pic>
          <p:nvPicPr>
            <p:cNvPr id="83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08" y="4019454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grpSp>
        <p:nvGrpSpPr>
          <p:cNvPr id="88" name="그룹 87"/>
          <p:cNvGrpSpPr/>
          <p:nvPr/>
        </p:nvGrpSpPr>
        <p:grpSpPr>
          <a:xfrm>
            <a:off x="404555" y="4953817"/>
            <a:ext cx="655209" cy="641250"/>
            <a:chOff x="1066780" y="5164014"/>
            <a:chExt cx="655209" cy="641250"/>
          </a:xfrm>
        </p:grpSpPr>
        <p:sp>
          <p:nvSpPr>
            <p:cNvPr id="89" name="타원 8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-251334" y="5635056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1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522743" y="4968749"/>
            <a:ext cx="655209" cy="641250"/>
            <a:chOff x="1066780" y="5164014"/>
            <a:chExt cx="655209" cy="641250"/>
          </a:xfrm>
        </p:grpSpPr>
        <p:sp>
          <p:nvSpPr>
            <p:cNvPr id="99" name="타원 9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07" name="TextBox 106"/>
          <p:cNvSpPr txBox="1"/>
          <p:nvPr/>
        </p:nvSpPr>
        <p:spPr>
          <a:xfrm>
            <a:off x="892492" y="5649988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2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572750" y="5000755"/>
            <a:ext cx="655209" cy="641250"/>
            <a:chOff x="1066780" y="5164014"/>
            <a:chExt cx="655209" cy="641250"/>
          </a:xfrm>
        </p:grpSpPr>
        <p:sp>
          <p:nvSpPr>
            <p:cNvPr id="109" name="타원 108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17" name="TextBox 116"/>
          <p:cNvSpPr txBox="1"/>
          <p:nvPr/>
        </p:nvSpPr>
        <p:spPr>
          <a:xfrm>
            <a:off x="1976683" y="5639264"/>
            <a:ext cx="190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classifier 3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꺾인 연결선 117"/>
          <p:cNvCxnSpPr>
            <a:stCxn id="21" idx="1"/>
            <a:endCxn id="70" idx="2"/>
          </p:cNvCxnSpPr>
          <p:nvPr/>
        </p:nvCxnSpPr>
        <p:spPr>
          <a:xfrm rot="16200000" flipV="1">
            <a:off x="1127098" y="5468411"/>
            <a:ext cx="284361" cy="1140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21" idx="1"/>
            <a:endCxn id="117" idx="2"/>
          </p:cNvCxnSpPr>
          <p:nvPr/>
        </p:nvCxnSpPr>
        <p:spPr>
          <a:xfrm rot="5400000" flipH="1" flipV="1">
            <a:off x="2243210" y="5497378"/>
            <a:ext cx="280153" cy="10871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21" idx="0"/>
            <a:endCxn id="107" idx="2"/>
          </p:cNvCxnSpPr>
          <p:nvPr/>
        </p:nvCxnSpPr>
        <p:spPr>
          <a:xfrm rot="5400000" flipH="1" flipV="1">
            <a:off x="1677860" y="6073451"/>
            <a:ext cx="326660" cy="2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화살표 연결선 1023"/>
          <p:cNvCxnSpPr>
            <a:stCxn id="47" idx="4"/>
            <a:endCxn id="89" idx="0"/>
          </p:cNvCxnSpPr>
          <p:nvPr/>
        </p:nvCxnSpPr>
        <p:spPr>
          <a:xfrm flipH="1">
            <a:off x="732160" y="4538052"/>
            <a:ext cx="1195" cy="41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73" idx="4"/>
            <a:endCxn id="99" idx="0"/>
          </p:cNvCxnSpPr>
          <p:nvPr/>
        </p:nvCxnSpPr>
        <p:spPr>
          <a:xfrm flipH="1">
            <a:off x="1850348" y="4592085"/>
            <a:ext cx="633" cy="37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81" idx="4"/>
            <a:endCxn id="109" idx="0"/>
          </p:cNvCxnSpPr>
          <p:nvPr/>
        </p:nvCxnSpPr>
        <p:spPr>
          <a:xfrm>
            <a:off x="2890045" y="4574478"/>
            <a:ext cx="10310" cy="426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5046684" y="5522690"/>
            <a:ext cx="3029092" cy="64633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평가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1</a:t>
            </a:r>
            <a:r>
              <a:rPr lang="ko-KR" altLang="en-US" sz="1200" dirty="0"/>
              <a:t>) 업체별 평가 결과 (정확도) 비교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2</a:t>
            </a:r>
            <a:r>
              <a:rPr lang="ko-KR" altLang="en-US" sz="1200" dirty="0"/>
              <a:t>) 업체별 </a:t>
            </a:r>
            <a:r>
              <a:rPr lang="ko-KR" altLang="en-US" sz="1200" dirty="0" err="1"/>
              <a:t>스캐너간</a:t>
            </a:r>
            <a:r>
              <a:rPr lang="ko-KR" altLang="en-US" sz="1200" dirty="0"/>
              <a:t> 결과 차이 비교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3714" y="912743"/>
            <a:ext cx="210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13,200</a:t>
            </a:r>
            <a:r>
              <a:rPr lang="ko-KR" altLang="en-US" sz="1100" dirty="0" smtClean="0"/>
              <a:t>장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클래스별</a:t>
            </a:r>
            <a:r>
              <a:rPr lang="ko-KR" altLang="en-US" sz="1100" dirty="0" smtClean="0"/>
              <a:t> 제한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5810701" y="1312296"/>
            <a:ext cx="178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패치 데이터</a:t>
            </a:r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문서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08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테스트 데이터 </a:t>
            </a:r>
            <a:r>
              <a:rPr lang="ko-KR" altLang="en-US" sz="1400" b="1" dirty="0" err="1" smtClean="0"/>
              <a:t>셋업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019335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57157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39794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269389" y="3075625"/>
            <a:ext cx="642258" cy="6033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339242" y="3082214"/>
            <a:ext cx="642258" cy="60333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5320778" y="3081010"/>
            <a:ext cx="642258" cy="603333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4120176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24" name="원통 1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원통 12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통 12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457998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840635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34" name="원통 1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원통 1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원통 13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6101712" y="4144097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39" name="원통 13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원통 13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원통 14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439534" y="4135689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43" name="원통 1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원통 1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원통 1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822171" y="4149530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47" name="원통 14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원통 14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통 148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모서리가 둥근 직사각형 149"/>
          <p:cNvSpPr/>
          <p:nvPr/>
        </p:nvSpPr>
        <p:spPr>
          <a:xfrm>
            <a:off x="637650" y="4071627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2695578" y="4077005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726679" y="4077004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>
            <a:off x="3458336" y="1678784"/>
            <a:ext cx="404747" cy="573934"/>
            <a:chOff x="5450408" y="3255368"/>
            <a:chExt cx="489744" cy="694460"/>
          </a:xfrm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꺾인 연결선 3"/>
          <p:cNvCxnSpPr>
            <a:stCxn id="154" idx="3"/>
            <a:endCxn id="119" idx="0"/>
          </p:cNvCxnSpPr>
          <p:nvPr/>
        </p:nvCxnSpPr>
        <p:spPr>
          <a:xfrm rot="5400000">
            <a:off x="2214161" y="1629075"/>
            <a:ext cx="822907" cy="207019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54" idx="3"/>
            <a:endCxn id="121" idx="0"/>
          </p:cNvCxnSpPr>
          <p:nvPr/>
        </p:nvCxnSpPr>
        <p:spPr>
          <a:xfrm rot="16200000" flipH="1">
            <a:off x="4237162" y="1676265"/>
            <a:ext cx="828292" cy="198119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54" idx="3"/>
            <a:endCxn id="120" idx="0"/>
          </p:cNvCxnSpPr>
          <p:nvPr/>
        </p:nvCxnSpPr>
        <p:spPr>
          <a:xfrm rot="5400000">
            <a:off x="3245793" y="2667297"/>
            <a:ext cx="829496" cy="33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2758" y="1498491"/>
            <a:ext cx="249204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동일한 NDM 슬라이드 각 30~50장</a:t>
            </a:r>
            <a:r>
              <a:rPr lang="ko-KR" altLang="en-US" sz="1100" dirty="0" smtClean="0"/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 </a:t>
            </a:r>
            <a:r>
              <a:rPr lang="ko-KR" altLang="en-US" sz="1100" dirty="0"/>
              <a:t>총 100~150장을 </a:t>
            </a:r>
            <a:r>
              <a:rPr lang="ko-KR" altLang="en-US" sz="1100" dirty="0" err="1"/>
              <a:t>대상으로함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2019335" y="2414316"/>
            <a:ext cx="3369163" cy="2616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/>
              <a:t>100~150장의 슬라이드를 1,2, </a:t>
            </a:r>
            <a:r>
              <a:rPr lang="ko-KR" altLang="en-US" sz="1100" b="1" dirty="0" err="1"/>
              <a:t>old</a:t>
            </a:r>
            <a:r>
              <a:rPr lang="ko-KR" altLang="en-US" sz="1100" b="1" dirty="0"/>
              <a:t> 스캐너에 스캐닝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17916" y="4932841"/>
            <a:ext cx="457200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algn="ctr"/>
            <a:r>
              <a:rPr lang="ko-KR" altLang="en-US" sz="1100" dirty="0"/>
              <a:t>총 300~ 450장의 테스트 데이터 셋 업</a:t>
            </a:r>
          </a:p>
          <a:p>
            <a:pPr algn="ctr"/>
            <a:r>
              <a:rPr lang="ko-KR" altLang="en-US" sz="1100" dirty="0"/>
              <a:t>테스트 데이터는 실수를 방지하기 위해 서로 다른 폴더에 준비</a:t>
            </a:r>
          </a:p>
        </p:txBody>
      </p:sp>
    </p:spTree>
    <p:extLst>
      <p:ext uri="{BB962C8B-B14F-4D97-AF65-F5344CB8AC3E}">
        <p14:creationId xmlns:p14="http://schemas.microsoft.com/office/powerpoint/2010/main" val="14906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86047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평가 방법 정리</a:t>
            </a: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테스트 </a:t>
            </a:r>
            <a:r>
              <a:rPr lang="ko-KR" altLang="en-US" sz="1400" b="1" dirty="0" err="1"/>
              <a:t>데이터셋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동일한 </a:t>
            </a:r>
            <a:r>
              <a:rPr lang="en-US" altLang="ko-KR" sz="1400" dirty="0"/>
              <a:t>NDM </a:t>
            </a:r>
            <a:r>
              <a:rPr lang="ko-KR" altLang="en-US" sz="1400" dirty="0"/>
              <a:t>슬라이드 각 </a:t>
            </a:r>
            <a:r>
              <a:rPr lang="en-US" altLang="ko-KR" sz="1400" dirty="0"/>
              <a:t>30~50</a:t>
            </a:r>
            <a:r>
              <a:rPr lang="ko-KR" altLang="en-US" sz="1400" dirty="0"/>
              <a:t>장</a:t>
            </a:r>
            <a:r>
              <a:rPr lang="en-US" altLang="ko-KR" sz="1400" dirty="0"/>
              <a:t>/ </a:t>
            </a:r>
            <a:r>
              <a:rPr lang="ko-KR" altLang="en-US" sz="1400" dirty="0"/>
              <a:t>총 </a:t>
            </a:r>
            <a:r>
              <a:rPr lang="en-US" altLang="ko-KR" sz="1400" dirty="0"/>
              <a:t>100~150</a:t>
            </a:r>
            <a:r>
              <a:rPr lang="ko-KR" altLang="en-US" sz="1400" dirty="0"/>
              <a:t>장을 </a:t>
            </a:r>
            <a:r>
              <a:rPr lang="ko-KR" altLang="en-US" sz="1400" dirty="0" err="1"/>
              <a:t>대상으로함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100~150</a:t>
            </a:r>
            <a:r>
              <a:rPr lang="ko-KR" altLang="en-US" sz="1400" dirty="0"/>
              <a:t>장의 슬라이드를 </a:t>
            </a:r>
            <a:r>
              <a:rPr lang="en-US" altLang="ko-KR" sz="1400" dirty="0"/>
              <a:t>1,2, old </a:t>
            </a:r>
            <a:r>
              <a:rPr lang="ko-KR" altLang="en-US" sz="1400" dirty="0"/>
              <a:t>스캐너에 스캐닝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총 </a:t>
            </a:r>
            <a:r>
              <a:rPr lang="en-US" altLang="ko-KR" sz="1400" dirty="0"/>
              <a:t>300~ 450</a:t>
            </a:r>
            <a:r>
              <a:rPr lang="ko-KR" altLang="en-US" sz="1400" dirty="0"/>
              <a:t>장의 테스트 데이터 </a:t>
            </a:r>
            <a:r>
              <a:rPr lang="ko-KR" altLang="en-US" sz="1400" dirty="0" err="1"/>
              <a:t>셋업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테스트 </a:t>
            </a:r>
            <a:r>
              <a:rPr lang="ko-KR" altLang="en-US" sz="1400" dirty="0"/>
              <a:t>데이터는 실수를 방지하기 위해 서로 다른 폴더에 준비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테스트 방법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/>
              <a:t>데이터 </a:t>
            </a:r>
            <a:r>
              <a:rPr lang="en-US" altLang="ko-KR" sz="1400" dirty="0"/>
              <a:t>(</a:t>
            </a:r>
            <a:r>
              <a:rPr lang="ko-KR" altLang="en-US" sz="1400" dirty="0"/>
              <a:t>업체 별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머신으로</a:t>
            </a:r>
            <a:r>
              <a:rPr lang="ko-KR" altLang="en-US" sz="1400" dirty="0"/>
              <a:t> 복사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 err="1"/>
              <a:t>머신에서</a:t>
            </a:r>
            <a:r>
              <a:rPr lang="ko-KR" altLang="en-US" sz="1400" dirty="0"/>
              <a:t> 준비된 데이터로 학습 </a:t>
            </a:r>
            <a:r>
              <a:rPr lang="en-US" altLang="ko-KR" sz="1400" dirty="0"/>
              <a:t>(</a:t>
            </a:r>
            <a:r>
              <a:rPr lang="ko-KR" altLang="en-US" sz="1400" dirty="0"/>
              <a:t>동일한 조건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***</a:t>
            </a:r>
            <a:r>
              <a:rPr lang="ko-KR" altLang="en-US" sz="1400" dirty="0"/>
              <a:t>이때 학습데이터는 테스트 데이터와 다른 데이터로</a:t>
            </a:r>
            <a:r>
              <a:rPr lang="en-US" altLang="ko-KR" sz="1400" dirty="0"/>
              <a:t>, 3</a:t>
            </a:r>
            <a:r>
              <a:rPr lang="ko-KR" altLang="en-US" sz="1400" dirty="0"/>
              <a:t>개의 업체로 부터 전달 받은 패치 데이터 </a:t>
            </a:r>
            <a:r>
              <a:rPr lang="en-US" altLang="ko-KR" sz="1400" dirty="0"/>
              <a:t>(</a:t>
            </a:r>
            <a:r>
              <a:rPr lang="ko-KR" altLang="en-US" sz="1400" dirty="0"/>
              <a:t>슬라이드 데이터는 별도로 준비</a:t>
            </a:r>
            <a:r>
              <a:rPr lang="en-US" altLang="ko-KR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패치 </a:t>
            </a:r>
            <a:r>
              <a:rPr lang="ko-KR" altLang="en-US" sz="1400" dirty="0"/>
              <a:t>분류기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슬라이드 분류기 까지 학습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평가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/>
              <a:t>머신 </a:t>
            </a:r>
            <a:r>
              <a:rPr lang="en-US" altLang="ko-KR" sz="1400" dirty="0"/>
              <a:t>(</a:t>
            </a:r>
            <a:r>
              <a:rPr lang="ko-KR" altLang="en-US" sz="1400" dirty="0"/>
              <a:t>업체</a:t>
            </a:r>
            <a:r>
              <a:rPr lang="en-US" altLang="ko-KR" sz="1400" dirty="0"/>
              <a:t>)</a:t>
            </a:r>
            <a:r>
              <a:rPr lang="ko-KR" altLang="en-US" sz="1400" dirty="0"/>
              <a:t>에서 생성된 모델에 테스트 데이터를 투입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en-US" altLang="ko-KR" sz="1400" dirty="0"/>
              <a:t>) </a:t>
            </a:r>
            <a:r>
              <a:rPr lang="ko-KR" altLang="en-US" sz="1400" dirty="0"/>
              <a:t>업체별 평가 결과 </a:t>
            </a:r>
            <a:r>
              <a:rPr lang="en-US" altLang="ko-KR" sz="1400" dirty="0"/>
              <a:t>(</a:t>
            </a:r>
            <a:r>
              <a:rPr lang="ko-KR" altLang="en-US" sz="1400" dirty="0"/>
              <a:t>정확도</a:t>
            </a:r>
            <a:r>
              <a:rPr lang="en-US" altLang="ko-KR" sz="1400" dirty="0"/>
              <a:t>) </a:t>
            </a:r>
            <a:r>
              <a:rPr lang="ko-KR" altLang="en-US" sz="1400" dirty="0"/>
              <a:t>비교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) </a:t>
            </a:r>
            <a:r>
              <a:rPr lang="ko-KR" altLang="en-US" sz="1400" dirty="0"/>
              <a:t>업체별 </a:t>
            </a:r>
            <a:r>
              <a:rPr lang="ko-KR" altLang="en-US" sz="1400" dirty="0" err="1"/>
              <a:t>스캐너간</a:t>
            </a:r>
            <a:r>
              <a:rPr lang="ko-KR" altLang="en-US" sz="1400" dirty="0"/>
              <a:t> 결과 차이 비교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준비가 필요한 사항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업체의 </a:t>
            </a:r>
            <a:r>
              <a:rPr lang="ko-KR" altLang="en-US" sz="1400" u="sng" dirty="0"/>
              <a:t>증폭된 </a:t>
            </a:r>
            <a:r>
              <a:rPr lang="ko-KR" altLang="en-US" sz="1400" u="sng" dirty="0" err="1"/>
              <a:t>데이터셋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다음주</a:t>
            </a:r>
            <a:r>
              <a:rPr lang="en-US" altLang="ko-KR" sz="1400" u="sng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업체에게 </a:t>
            </a:r>
            <a:r>
              <a:rPr lang="ko-KR" altLang="en-US" sz="1400" u="sng" dirty="0"/>
              <a:t>제공된 </a:t>
            </a:r>
            <a:r>
              <a:rPr lang="ko-KR" altLang="en-US" sz="1400" u="sng" dirty="0" err="1"/>
              <a:t>슬라이드셋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이번주</a:t>
            </a:r>
            <a:r>
              <a:rPr lang="en-US" altLang="ko-KR" sz="1400" u="sng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/>
              <a:t>테스트용 </a:t>
            </a:r>
            <a:r>
              <a:rPr lang="ko-KR" altLang="en-US" sz="1400" u="sng" dirty="0" err="1"/>
              <a:t>데이터셋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(</a:t>
            </a:r>
            <a:r>
              <a:rPr lang="ko-KR" altLang="en-US" sz="1400" u="sng" dirty="0"/>
              <a:t>이번주</a:t>
            </a:r>
            <a:r>
              <a:rPr lang="en-US" altLang="ko-KR" sz="1400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*** </a:t>
            </a:r>
            <a:r>
              <a:rPr lang="ko-KR" altLang="en-US" sz="1400" b="1" dirty="0"/>
              <a:t>업체 제공 슬라이드셋은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단계 학습을 위해 필요하며 사전에 </a:t>
            </a:r>
            <a:r>
              <a:rPr lang="ko-KR" altLang="en-US" sz="1400" b="1" dirty="0" err="1"/>
              <a:t>셋업하는것이</a:t>
            </a:r>
            <a:r>
              <a:rPr lang="ko-KR" altLang="en-US" sz="1400" b="1" dirty="0"/>
              <a:t> 시간절약</a:t>
            </a:r>
          </a:p>
        </p:txBody>
      </p:sp>
    </p:spTree>
    <p:extLst>
      <p:ext uri="{BB962C8B-B14F-4D97-AF65-F5344CB8AC3E}">
        <p14:creationId xmlns:p14="http://schemas.microsoft.com/office/powerpoint/2010/main" val="4145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테스트 데이터 </a:t>
            </a:r>
            <a:r>
              <a:rPr lang="ko-KR" altLang="en-US" sz="1400" b="1" dirty="0" err="1" smtClean="0"/>
              <a:t>셋업</a:t>
            </a:r>
            <a:endParaRPr lang="ko-KR" altLang="en-US" sz="1400" b="1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596527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24" name="원통 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통 2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통 2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34349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34" name="원통 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 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원통 3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6986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38" name="원통 3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9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846581" y="2877883"/>
            <a:ext cx="642258" cy="6033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2916434" y="2884472"/>
            <a:ext cx="642258" cy="60333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4897970" y="2883268"/>
            <a:ext cx="642258" cy="603333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3697368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24" name="원통 12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원통 12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통 12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035190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417827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34" name="원통 13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원통 13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원통 13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678904" y="3946355"/>
            <a:ext cx="404747" cy="573934"/>
            <a:chOff x="5450408" y="3255368"/>
            <a:chExt cx="489744" cy="694460"/>
          </a:xfrm>
          <a:solidFill>
            <a:srgbClr val="FF0000"/>
          </a:solidFill>
        </p:grpSpPr>
        <p:sp>
          <p:nvSpPr>
            <p:cNvPr id="139" name="원통 13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원통 13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원통 14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016726" y="3937947"/>
            <a:ext cx="404747" cy="573934"/>
            <a:chOff x="5450408" y="3255368"/>
            <a:chExt cx="489744" cy="694460"/>
          </a:xfrm>
          <a:solidFill>
            <a:srgbClr val="0070C0"/>
          </a:solidFill>
        </p:grpSpPr>
        <p:sp>
          <p:nvSpPr>
            <p:cNvPr id="143" name="원통 142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원통 143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원통 144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399363" y="3951788"/>
            <a:ext cx="404747" cy="573934"/>
            <a:chOff x="5450408" y="3255368"/>
            <a:chExt cx="489744" cy="694460"/>
          </a:xfrm>
          <a:solidFill>
            <a:schemeClr val="bg1"/>
          </a:solidFill>
        </p:grpSpPr>
        <p:sp>
          <p:nvSpPr>
            <p:cNvPr id="147" name="원통 146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원통 147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원통 148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0" name="모서리가 둥근 직사각형 149"/>
          <p:cNvSpPr/>
          <p:nvPr/>
        </p:nvSpPr>
        <p:spPr>
          <a:xfrm>
            <a:off x="214842" y="3873885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2272770" y="3879263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4303871" y="3879262"/>
            <a:ext cx="1905736" cy="71011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>
            <a:off x="3035528" y="1481042"/>
            <a:ext cx="404747" cy="573934"/>
            <a:chOff x="5450408" y="3255368"/>
            <a:chExt cx="489744" cy="694460"/>
          </a:xfrm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꺾인 연결선 3"/>
          <p:cNvCxnSpPr>
            <a:stCxn id="154" idx="3"/>
            <a:endCxn id="119" idx="0"/>
          </p:cNvCxnSpPr>
          <p:nvPr/>
        </p:nvCxnSpPr>
        <p:spPr>
          <a:xfrm rot="5400000">
            <a:off x="1791353" y="1431333"/>
            <a:ext cx="822907" cy="207019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54" idx="3"/>
            <a:endCxn id="121" idx="0"/>
          </p:cNvCxnSpPr>
          <p:nvPr/>
        </p:nvCxnSpPr>
        <p:spPr>
          <a:xfrm rot="16200000" flipH="1">
            <a:off x="3814354" y="1478523"/>
            <a:ext cx="828292" cy="198119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54" idx="3"/>
            <a:endCxn id="120" idx="0"/>
          </p:cNvCxnSpPr>
          <p:nvPr/>
        </p:nvCxnSpPr>
        <p:spPr>
          <a:xfrm rot="5400000">
            <a:off x="2822985" y="2469555"/>
            <a:ext cx="829496" cy="33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596527" y="2216574"/>
            <a:ext cx="3369163" cy="2616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/>
              <a:t>100~150장의 슬라이드를 1,2, </a:t>
            </a:r>
            <a:r>
              <a:rPr lang="ko-KR" altLang="en-US" sz="1100" b="1" dirty="0" err="1"/>
              <a:t>old</a:t>
            </a:r>
            <a:r>
              <a:rPr lang="ko-KR" altLang="en-US" sz="1100" b="1" dirty="0"/>
              <a:t> 스캐너에 스캐닝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96724" y="5862787"/>
            <a:ext cx="4572000" cy="43088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algn="ctr"/>
            <a:r>
              <a:rPr lang="ko-KR" altLang="en-US" sz="1100" dirty="0"/>
              <a:t>총 300~ 450장의 테스트 데이터 셋 업</a:t>
            </a:r>
          </a:p>
          <a:p>
            <a:pPr algn="ctr"/>
            <a:r>
              <a:rPr lang="ko-KR" altLang="en-US" sz="1100" dirty="0"/>
              <a:t>테스트 데이터는 실수를 방지하기 위해 서로 다른 폴더에 준비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58285"/>
              </p:ext>
            </p:extLst>
          </p:nvPr>
        </p:nvGraphicFramePr>
        <p:xfrm>
          <a:off x="5907761" y="922882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98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32150" y="2404871"/>
            <a:ext cx="4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X3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" y="4754629"/>
            <a:ext cx="1282420" cy="659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4510" y="4743080"/>
            <a:ext cx="1282420" cy="65930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9570" y="4754629"/>
            <a:ext cx="1282420" cy="659309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2" idx="2"/>
            <a:endCxn id="66" idx="3"/>
          </p:cNvCxnSpPr>
          <p:nvPr/>
        </p:nvCxnSpPr>
        <p:spPr>
          <a:xfrm rot="5400000">
            <a:off x="5330841" y="3007391"/>
            <a:ext cx="2678042" cy="147574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48476"/>
              </p:ext>
            </p:extLst>
          </p:nvPr>
        </p:nvGraphicFramePr>
        <p:xfrm>
          <a:off x="6669862" y="5862787"/>
          <a:ext cx="20574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7000753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238471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829283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453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39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3*total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0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2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대스타</a:t>
            </a:r>
            <a:r>
              <a:rPr lang="ko-KR" altLang="en-US" b="1" dirty="0" smtClean="0"/>
              <a:t> 평가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758338"/>
            <a:ext cx="413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트레이닝 슬라이드 </a:t>
            </a:r>
            <a:r>
              <a:rPr lang="en-US" altLang="ko-KR" sz="1400" b="1" dirty="0" smtClean="0"/>
              <a:t>(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스캐너 넘버 확인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필요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08339"/>
              </p:ext>
            </p:extLst>
          </p:nvPr>
        </p:nvGraphicFramePr>
        <p:xfrm>
          <a:off x="421361" y="1276900"/>
          <a:ext cx="2999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32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85632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99982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5" name="아래쪽 화살표 4"/>
          <p:cNvSpPr/>
          <p:nvPr/>
        </p:nvSpPr>
        <p:spPr>
          <a:xfrm>
            <a:off x="736925" y="2718530"/>
            <a:ext cx="495656" cy="1340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67845" y="2971045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887817" y="3138766"/>
            <a:ext cx="344764" cy="347681"/>
            <a:chOff x="572642" y="3447654"/>
            <a:chExt cx="1905000" cy="1904997"/>
          </a:xfrm>
          <a:effectLst/>
        </p:grpSpPr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Picture 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3" y="3057271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99214" y="3395253"/>
            <a:ext cx="144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Patch-maker</a:t>
            </a:r>
            <a:endParaRPr lang="ko-KR" altLang="en-US" sz="1400" dirty="0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87965"/>
              </p:ext>
            </p:extLst>
          </p:nvPr>
        </p:nvGraphicFramePr>
        <p:xfrm>
          <a:off x="155575" y="4572203"/>
          <a:ext cx="282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693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26709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40201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805" y="4183719"/>
            <a:ext cx="145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01. </a:t>
            </a:r>
            <a:r>
              <a:rPr lang="en-US" altLang="ko-KR" dirty="0" err="1" smtClean="0"/>
              <a:t>DoAI</a:t>
            </a:r>
            <a:endParaRPr lang="ko-KR" altLang="en-US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29394"/>
              </p:ext>
            </p:extLst>
          </p:nvPr>
        </p:nvGraphicFramePr>
        <p:xfrm>
          <a:off x="3034238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13200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2976178" y="4183719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02. </a:t>
            </a:r>
            <a:r>
              <a:rPr lang="ko-KR" altLang="en-US" dirty="0" err="1" smtClean="0"/>
              <a:t>프로메디우스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512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패치를 슬라이드 별 폴더로 구분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72120" y="6111773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*normalization</a:t>
            </a:r>
            <a:r>
              <a:rPr lang="ko-KR" altLang="en-US" sz="1100" dirty="0" smtClean="0">
                <a:solidFill>
                  <a:srgbClr val="FF0000"/>
                </a:solidFill>
              </a:rPr>
              <a:t>도 진행한 것으로 보임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97449"/>
              </p:ext>
            </p:extLst>
          </p:nvPr>
        </p:nvGraphicFramePr>
        <p:xfrm>
          <a:off x="5998205" y="4572203"/>
          <a:ext cx="28661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109">
                  <a:extLst>
                    <a:ext uri="{9D8B030D-6E8A-4147-A177-3AD203B41FA5}">
                      <a16:colId xmlns:a16="http://schemas.microsoft.com/office/drawing/2014/main" val="815771086"/>
                    </a:ext>
                  </a:extLst>
                </a:gridCol>
                <a:gridCol w="941688">
                  <a:extLst>
                    <a:ext uri="{9D8B030D-6E8A-4147-A177-3AD203B41FA5}">
                      <a16:colId xmlns:a16="http://schemas.microsoft.com/office/drawing/2014/main" val="1036880235"/>
                    </a:ext>
                  </a:extLst>
                </a:gridCol>
                <a:gridCol w="955399">
                  <a:extLst>
                    <a:ext uri="{9D8B030D-6E8A-4147-A177-3AD203B41FA5}">
                      <a16:colId xmlns:a16="http://schemas.microsoft.com/office/drawing/2014/main" val="374076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</a:rPr>
                        <a:t>미수령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10010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18147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17295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5987673" y="6118696"/>
            <a:ext cx="2876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</a:t>
            </a:r>
            <a:r>
              <a:rPr lang="ko-KR" altLang="en-US" sz="1100" dirty="0" smtClean="0">
                <a:solidFill>
                  <a:srgbClr val="FF0000"/>
                </a:solidFill>
              </a:rPr>
              <a:t>기존 제한 수량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클래스별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13200</a:t>
            </a:r>
            <a:r>
              <a:rPr lang="ko-KR" altLang="en-US" sz="1100" dirty="0" smtClean="0">
                <a:solidFill>
                  <a:srgbClr val="FF0000"/>
                </a:solidFill>
              </a:rPr>
              <a:t>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87673" y="4170201"/>
            <a:ext cx="223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03. CIS</a:t>
            </a:r>
            <a:endParaRPr lang="ko-KR" altLang="en-US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484" y="1346474"/>
            <a:ext cx="3471985" cy="2489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6" name="직선 연결선 15"/>
          <p:cNvCxnSpPr>
            <a:stCxn id="72" idx="0"/>
          </p:cNvCxnSpPr>
          <p:nvPr/>
        </p:nvCxnSpPr>
        <p:spPr>
          <a:xfrm flipV="1">
            <a:off x="1565876" y="2431066"/>
            <a:ext cx="2820604" cy="214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40001</TotalTime>
  <Words>1291</Words>
  <Application>Microsoft Office PowerPoint</Application>
  <PresentationFormat>화면 슬라이드 쇼(4:3)</PresentationFormat>
  <Paragraphs>362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486</cp:revision>
  <dcterms:created xsi:type="dcterms:W3CDTF">2021-03-24T07:36:17Z</dcterms:created>
  <dcterms:modified xsi:type="dcterms:W3CDTF">2021-11-26T07:10:11Z</dcterms:modified>
</cp:coreProperties>
</file>